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NKidIi2GpRFfXztl3P3TNm3aB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8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598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98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090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54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84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43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06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61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7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52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cisdz.hr/" TargetMode="External"/><Relationship Id="rId4" Type="http://schemas.openxmlformats.org/officeDocument/2006/relationships/hyperlink" Target="https://ci-sdz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71759.27F49EB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Identifikacija darovitih učenika u STEM području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OŠ Vladimira Becića Osijek </a:t>
            </a:r>
          </a:p>
          <a:p>
            <a:r>
              <a:rPr lang="hr-HR" dirty="0" smtClean="0"/>
              <a:t>Srijeda, 10. svibnja 2023. godine </a:t>
            </a:r>
          </a:p>
          <a:p>
            <a:r>
              <a:rPr lang="hr-HR" dirty="0" smtClean="0"/>
              <a:t>Voditelji ispitivanja: Ljiljana </a:t>
            </a:r>
            <a:r>
              <a:rPr lang="hr-HR" dirty="0" err="1" smtClean="0"/>
              <a:t>Šapić</a:t>
            </a:r>
            <a:r>
              <a:rPr lang="hr-HR" dirty="0" smtClean="0"/>
              <a:t> Kozar (4.a) i Lea Liović (4.b)</a:t>
            </a:r>
          </a:p>
          <a:p>
            <a:r>
              <a:rPr lang="hr-HR" dirty="0" smtClean="0"/>
              <a:t>Koordinator provedbe: Lea Liović, </a:t>
            </a:r>
            <a:r>
              <a:rPr lang="hr-HR" dirty="0" err="1" smtClean="0"/>
              <a:t>mag</a:t>
            </a:r>
            <a:r>
              <a:rPr lang="hr-HR" dirty="0" smtClean="0"/>
              <a:t>. </a:t>
            </a:r>
            <a:r>
              <a:rPr lang="hr-HR" dirty="0" err="1" smtClean="0"/>
              <a:t>paed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97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594359" y="1209086"/>
            <a:ext cx="4241111" cy="406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GB" sz="4600" b="1"/>
              <a:t>Ovakvi projekti korisni su svima uključenima…</a:t>
            </a:r>
            <a:endParaRPr sz="4600" b="1"/>
          </a:p>
        </p:txBody>
      </p:sp>
      <p:grpSp>
        <p:nvGrpSpPr>
          <p:cNvPr id="272" name="Google Shape;272;p11"/>
          <p:cNvGrpSpPr/>
          <p:nvPr/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273" name="Google Shape;273;p11"/>
            <p:cNvSpPr/>
            <p:nvPr/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1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11"/>
          <p:cNvGrpSpPr/>
          <p:nvPr/>
        </p:nvGrpSpPr>
        <p:grpSpPr>
          <a:xfrm>
            <a:off x="5614416" y="458206"/>
            <a:ext cx="6117335" cy="5694698"/>
            <a:chOff x="0" y="1006"/>
            <a:chExt cx="6117335" cy="5694698"/>
          </a:xfrm>
        </p:grpSpPr>
        <p:sp>
          <p:nvSpPr>
            <p:cNvPr id="295" name="Google Shape;295;p11"/>
            <p:cNvSpPr/>
            <p:nvPr/>
          </p:nvSpPr>
          <p:spPr>
            <a:xfrm>
              <a:off x="0" y="4288216"/>
              <a:ext cx="6117335" cy="140748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0" y="4288216"/>
              <a:ext cx="6117335" cy="1407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Škole kroz ovaj projekt rade na uspostavi sustava pružanja podrške cjelovitom razvoju darovitih, ali i svih ostalih učenika.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 rot="10800000">
              <a:off x="0" y="2144611"/>
              <a:ext cx="6117335" cy="216471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0" y="2144611"/>
              <a:ext cx="6117335" cy="140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Odgojno-obrazovni djelatnici dobivaju informaciju o potencijalima svojih učenika, ali imaju priliku i razvijati svoja znanja i vještine kroz pripremu i provedbu ovog projekta.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 rot="10800000">
              <a:off x="0" y="1006"/>
              <a:ext cx="6117335" cy="216471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0" y="1006"/>
              <a:ext cx="6117335" cy="140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roditelji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dobivaju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informaciju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potencijalnoj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darovitosti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djeteta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mogućnost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uključivanja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za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razvoj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tih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potencijala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54276"/>
            </a:gs>
            <a:gs pos="43000">
              <a:srgbClr val="4875C5">
                <a:alpha val="92941"/>
              </a:srgbClr>
            </a:gs>
            <a:gs pos="100000">
              <a:srgbClr val="8DA9DB"/>
            </a:gs>
          </a:gsLst>
          <a:lin ang="16200000" scaled="0"/>
        </a:gra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 r="37647" b="2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8" name="Google Shape;318;p14"/>
          <p:cNvSpPr/>
          <p:nvPr/>
        </p:nvSpPr>
        <p:spPr>
          <a:xfrm>
            <a:off x="1098248" y="1372729"/>
            <a:ext cx="4445000" cy="16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Izvrsnost</a:t>
            </a:r>
            <a:r>
              <a:rPr lang="en-GB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nije</a:t>
            </a:r>
            <a:r>
              <a:rPr lang="en-GB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cilj</a:t>
            </a:r>
            <a:r>
              <a:rPr lang="en-GB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4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izvrsnost</a:t>
            </a:r>
            <a:r>
              <a:rPr lang="en-GB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GB" sz="4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stav</a:t>
            </a:r>
            <a:r>
              <a:rPr lang="en-GB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800" dirty="0"/>
          </a:p>
        </p:txBody>
      </p:sp>
      <p:sp>
        <p:nvSpPr>
          <p:cNvPr id="319" name="Google Shape;319;p14"/>
          <p:cNvSpPr/>
          <p:nvPr/>
        </p:nvSpPr>
        <p:spPr>
          <a:xfrm>
            <a:off x="641047" y="4805314"/>
            <a:ext cx="8051800" cy="148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Pratite nas na: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https://ci-sdz.hr/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https://www.facebook.com/cisdz.hr/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https://www.youtube.com/channel/UCNllcpaomfZlipYgeiaT7Gg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 prije neposredne provedbe: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Roditelji popunjavanju Upitnik za roditelje (rok najkasnije 9. svibnja 2023.)</a:t>
            </a:r>
          </a:p>
          <a:p>
            <a:r>
              <a:rPr lang="hr-HR" dirty="0" smtClean="0"/>
              <a:t>Učitelji/razrednice popunjavaju upitnik za učitelje (rok najkasnije do 9. svibnja 2023.)</a:t>
            </a:r>
          </a:p>
          <a:p>
            <a:r>
              <a:rPr lang="hr-HR" dirty="0" smtClean="0"/>
              <a:t>Učenici popunjavaju Upitnik za učenike na satu razrednika u ponedjeljak 8. svibnja </a:t>
            </a:r>
          </a:p>
          <a:p>
            <a:r>
              <a:rPr lang="hr-HR" dirty="0" smtClean="0"/>
              <a:t>Provedba ispitivanja (učenici pišu ispitne knjižice, srijeda 10. svibnja)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804620" y="5073812"/>
            <a:ext cx="6331904" cy="114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,,Ne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možeš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očekivati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drugačiji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rezultat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ako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stvari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radiš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uvijek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isti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način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 dirty="0"/>
          </a:p>
        </p:txBody>
      </p:sp>
      <p:sp>
        <p:nvSpPr>
          <p:cNvPr id="93" name="Google Shape;93;p1"/>
          <p:cNvSpPr/>
          <p:nvPr/>
        </p:nvSpPr>
        <p:spPr>
          <a:xfrm>
            <a:off x="-684" y="2"/>
            <a:ext cx="3799103" cy="3822917"/>
          </a:xfrm>
          <a:custGeom>
            <a:avLst/>
            <a:gdLst/>
            <a:ahLst/>
            <a:cxnLst/>
            <a:rect l="l" t="t" r="r" b="b"/>
            <a:pathLst>
              <a:path w="3799103" h="3822917" extrusionOk="0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881589" y="2057400"/>
            <a:ext cx="4310411" cy="4800600"/>
          </a:xfrm>
          <a:custGeom>
            <a:avLst/>
            <a:gdLst/>
            <a:ahLst/>
            <a:cxnLst/>
            <a:rect l="l" t="t" r="r" b="b"/>
            <a:pathLst>
              <a:path w="4180773" h="4656219" extrusionOk="0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hr-HR" sz="1800" dirty="0">
              <a:effectLst/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effectLst/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effectLst/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effectLst/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effectLst/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effectLst/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effectLst/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latin typeface="FoundersGrotesk"/>
              <a:ea typeface="Times New Roman" panose="02020603050405020304" pitchFamily="18" charset="0"/>
            </a:endParaRPr>
          </a:p>
          <a:p>
            <a:pPr algn="ctr"/>
            <a:endParaRPr lang="hr-HR" sz="1800" dirty="0">
              <a:latin typeface="FoundersGrotesk"/>
              <a:ea typeface="Times New Roman" panose="02020603050405020304" pitchFamily="18" charset="0"/>
            </a:endParaRPr>
          </a:p>
          <a:p>
            <a:pPr algn="ctr"/>
            <a:r>
              <a:rPr lang="hr-HR" sz="1800" dirty="0">
                <a:effectLst/>
                <a:latin typeface="FoundersGrotesk"/>
                <a:ea typeface="Times New Roman" panose="02020603050405020304" pitchFamily="18" charset="0"/>
              </a:rPr>
              <a:t>            </a:t>
            </a:r>
            <a:r>
              <a:rPr lang="hr-HR" sz="1600" dirty="0">
                <a:effectLst/>
                <a:latin typeface="+mn-lt"/>
                <a:ea typeface="Times New Roman" panose="02020603050405020304" pitchFamily="18" charset="0"/>
              </a:rPr>
              <a:t>Zajedno za zelenu, konkurentnu </a:t>
            </a:r>
          </a:p>
          <a:p>
            <a:pPr algn="ctr"/>
            <a:r>
              <a:rPr lang="hr-HR" sz="1600" dirty="0">
                <a:effectLst/>
                <a:latin typeface="+mn-lt"/>
                <a:ea typeface="Times New Roman" panose="02020603050405020304" pitchFamily="18" charset="0"/>
              </a:rPr>
              <a:t>             i </a:t>
            </a:r>
            <a:r>
              <a:rPr lang="hr-HR" sz="1600" dirty="0" err="1">
                <a:effectLst/>
                <a:latin typeface="+mn-lt"/>
                <a:ea typeface="Times New Roman" panose="02020603050405020304" pitchFamily="18" charset="0"/>
              </a:rPr>
              <a:t>uključivu</a:t>
            </a:r>
            <a:r>
              <a:rPr lang="hr-HR" sz="1600" dirty="0">
                <a:effectLst/>
                <a:latin typeface="+mn-lt"/>
                <a:ea typeface="Times New Roman" panose="02020603050405020304" pitchFamily="18" charset="0"/>
              </a:rPr>
              <a:t> Europu</a:t>
            </a:r>
            <a:endParaRPr lang="x-none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497624" y="0"/>
            <a:ext cx="3383280" cy="2942512"/>
          </a:xfrm>
          <a:custGeom>
            <a:avLst/>
            <a:gdLst/>
            <a:ahLst/>
            <a:cxnLst/>
            <a:rect l="l" t="t" r="r" b="b"/>
            <a:pathLst>
              <a:path w="3383280" h="2942512" extrusionOk="0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7456" r="6652"/>
          <a:stretch/>
        </p:blipFill>
        <p:spPr>
          <a:xfrm>
            <a:off x="8627165" y="4548350"/>
            <a:ext cx="3323645" cy="94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5144" y="6089903"/>
            <a:ext cx="1675428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9326880" y="3822919"/>
            <a:ext cx="20911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nije cilj.</a:t>
            </a:r>
            <a:b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je stav!</a:t>
            </a:r>
            <a:b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9898" y="727943"/>
            <a:ext cx="2509303" cy="74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8E47E6A0-6FF6-D027-3EF1-73FBBAE2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" y="257175"/>
            <a:ext cx="139065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2">
            <a:extLst>
              <a:ext uri="{FF2B5EF4-FFF2-40B4-BE49-F238E27FC236}">
                <a16:creationId xmlns:a16="http://schemas.microsoft.com/office/drawing/2014/main" xmlns="" id="{E13B9FF2-D669-49DF-878B-CEF002067D3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823407" y="257175"/>
            <a:ext cx="2931160" cy="52451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BA90B08-26E8-766C-C02A-2E03EA27D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829FFF-DB14-1C39-8B6A-A28A33AC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2500" b="1"/>
              <a:t/>
            </a:r>
            <a:br>
              <a:rPr lang="en-GB" sz="2500" b="1"/>
            </a:br>
            <a:r>
              <a:rPr lang="en-GB" sz="3600" b="1">
                <a:solidFill>
                  <a:srgbClr val="2F5496"/>
                </a:solidFill>
              </a:rPr>
              <a:t>Zašto pružati podršku potencijalno darovitoj djeci i mladima? </a:t>
            </a:r>
            <a:r>
              <a:rPr lang="en-GB" sz="2500"/>
              <a:t/>
            </a:r>
            <a:br>
              <a:rPr lang="en-GB" sz="2500"/>
            </a:br>
            <a:endParaRPr sz="2500"/>
          </a:p>
        </p:txBody>
      </p:sp>
      <p:sp>
        <p:nvSpPr>
          <p:cNvPr id="134" name="Google Shape;134;p4"/>
          <p:cNvSpPr/>
          <p:nvPr/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615458" y="3355848"/>
            <a:ext cx="6268770" cy="282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darovita djeca su djeca s posebnim potrebama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najčešće su prepušteni sami sebi jer u našem društvu prevladava ideja da će se „daroviti ionako sami snaći“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međutim, </a:t>
            </a:r>
            <a:r>
              <a:rPr lang="en-GB" sz="2000" b="1"/>
              <a:t>potrebna im je sustavna skrb da bi ostvarili svoje potencijale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37" name="Google Shape;137;p4" descr="A child standing in front of a crow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145" r="6918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/>
          <p:nvPr/>
        </p:nvSpPr>
        <p:spPr>
          <a:xfrm>
            <a:off x="4965430" y="629268"/>
            <a:ext cx="6586491" cy="12861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Identifikacija</a:t>
            </a:r>
            <a:r>
              <a:rPr lang="en-GB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darovitih</a:t>
            </a:r>
            <a:r>
              <a:rPr lang="en-GB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učenika</a:t>
            </a:r>
            <a:r>
              <a:rPr lang="en-GB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STEM </a:t>
            </a:r>
            <a:r>
              <a:rPr lang="en-GB" sz="3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području</a:t>
            </a: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 l="34342" r="276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6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1D37C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4" name="Google Shape;184;p6"/>
          <p:cNvGrpSpPr/>
          <p:nvPr/>
        </p:nvGrpSpPr>
        <p:grpSpPr>
          <a:xfrm>
            <a:off x="4966717" y="3508119"/>
            <a:ext cx="6583916" cy="1645979"/>
            <a:chOff x="1286" y="1069719"/>
            <a:chExt cx="6583916" cy="1645979"/>
          </a:xfrm>
        </p:grpSpPr>
        <p:sp>
          <p:nvSpPr>
            <p:cNvPr id="185" name="Google Shape;185;p6"/>
            <p:cNvSpPr/>
            <p:nvPr/>
          </p:nvSpPr>
          <p:spPr>
            <a:xfrm>
              <a:off x="1286" y="1069719"/>
              <a:ext cx="2743298" cy="1645979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49495" y="1117928"/>
              <a:ext cx="2646880" cy="1549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Projekt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provodimo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suradnji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Centrom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izvrsnosti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Splitsko-dalmatinske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županije</a:t>
              </a:r>
              <a:endParaRPr dirty="0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985995" y="1552540"/>
              <a:ext cx="581579" cy="6803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2985995" y="1688608"/>
              <a:ext cx="407105" cy="408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3841904" y="1069719"/>
              <a:ext cx="2743298" cy="1645979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3890113" y="1117928"/>
              <a:ext cx="2646880" cy="1549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Ciljana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skupina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SVI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učenici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četvrtog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razreda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osnovne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škole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GB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Ciljevi projekta</a:t>
            </a:r>
            <a:endParaRPr b="1">
              <a:solidFill>
                <a:schemeClr val="accent1"/>
              </a:solidFill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>
            <a:off x="4776730" y="1428965"/>
            <a:ext cx="6589260" cy="4024800"/>
            <a:chOff x="0" y="609596"/>
            <a:chExt cx="6589260" cy="4024800"/>
          </a:xfrm>
        </p:grpSpPr>
        <p:sp>
          <p:nvSpPr>
            <p:cNvPr id="204" name="Google Shape;204;p7"/>
            <p:cNvSpPr/>
            <p:nvPr/>
          </p:nvSpPr>
          <p:spPr>
            <a:xfrm>
              <a:off x="0" y="609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88D9F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59399" y="668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Identifikacija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potencijalno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darovitih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učenika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STEM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području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kako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bi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se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osigurala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podrška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uključivanjem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aktivnosti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projekta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0" y="2013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59399" y="2072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Poticanje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uspostavu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sustava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podrške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cjelovitom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razvoju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darovitih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učenika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0" y="3417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59399" y="3476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Standardizacija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testnih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materijala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za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identifikaciju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darovitih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učenika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STEM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području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8"/>
          <p:cNvGrpSpPr/>
          <p:nvPr/>
        </p:nvGrpSpPr>
        <p:grpSpPr>
          <a:xfrm flipH="1">
            <a:off x="10741136" y="-454724"/>
            <a:ext cx="2323655" cy="2323656"/>
            <a:chOff x="-872270" y="-454724"/>
            <a:chExt cx="2323655" cy="2323656"/>
          </a:xfrm>
        </p:grpSpPr>
        <p:sp>
          <p:nvSpPr>
            <p:cNvPr id="216" name="Google Shape;216;p8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/>
              <a:ahLst/>
              <a:cxnLst/>
              <a:rect l="l" t="t" r="r" b="b"/>
              <a:pathLst>
                <a:path w="1409491" h="1876653" extrusionOk="0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8"/>
          <p:cNvSpPr/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GB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Provedba testiranja</a:t>
            </a:r>
            <a:endParaRPr b="1">
              <a:solidFill>
                <a:srgbClr val="00B050"/>
              </a:solidFill>
            </a:endParaRPr>
          </a:p>
        </p:txBody>
      </p:sp>
      <p:grpSp>
        <p:nvGrpSpPr>
          <p:cNvPr id="221" name="Google Shape;221;p8"/>
          <p:cNvGrpSpPr/>
          <p:nvPr/>
        </p:nvGrpSpPr>
        <p:grpSpPr>
          <a:xfrm>
            <a:off x="4776730" y="1428965"/>
            <a:ext cx="6589260" cy="4024800"/>
            <a:chOff x="0" y="609596"/>
            <a:chExt cx="6589260" cy="4024800"/>
          </a:xfrm>
        </p:grpSpPr>
        <p:sp>
          <p:nvSpPr>
            <p:cNvPr id="222" name="Google Shape;222;p8"/>
            <p:cNvSpPr/>
            <p:nvPr/>
          </p:nvSpPr>
          <p:spPr>
            <a:xfrm>
              <a:off x="0" y="609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C4E0B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59399" y="668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Testiranje se provodi u školama, u učionicama u kojima učenici i inače borave, u skladu s epidemiološkim mjerama.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0" y="2013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59399" y="2072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Provode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2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voditelji ispitivanja</a:t>
              </a:r>
              <a:r>
                <a:rPr lang="en-GB" sz="2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iz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a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traje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2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tri</a:t>
              </a:r>
              <a:r>
                <a:rPr lang="en-GB" sz="2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školska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sata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0" y="3417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 txBox="1"/>
            <p:nvPr/>
          </p:nvSpPr>
          <p:spPr>
            <a:xfrm>
              <a:off x="59399" y="3476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Roditelji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staratelji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također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sudjeluju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projektu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popunjavanjem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upitnika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koje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će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dijete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donijeti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iz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 </a:t>
              </a:r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čega se sastoji testiranje?</a:t>
            </a:r>
            <a:endParaRPr sz="3600" b="1"/>
          </a:p>
        </p:txBody>
      </p:sp>
      <p:sp>
        <p:nvSpPr>
          <p:cNvPr id="234" name="Google Shape;234;p9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9"/>
          <p:cNvGrpSpPr/>
          <p:nvPr/>
        </p:nvGrpSpPr>
        <p:grpSpPr>
          <a:xfrm>
            <a:off x="643467" y="1782981"/>
            <a:ext cx="10905065" cy="4393981"/>
            <a:chOff x="0" y="0"/>
            <a:chExt cx="10905065" cy="4393981"/>
          </a:xfrm>
        </p:grpSpPr>
        <p:sp>
          <p:nvSpPr>
            <p:cNvPr id="239" name="Google Shape;239;p9"/>
            <p:cNvSpPr/>
            <p:nvPr/>
          </p:nvSpPr>
          <p:spPr>
            <a:xfrm>
              <a:off x="0" y="0"/>
              <a:ext cx="9269306" cy="131819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 txBox="1"/>
            <p:nvPr/>
          </p:nvSpPr>
          <p:spPr>
            <a:xfrm>
              <a:off x="38609" y="38609"/>
              <a:ext cx="7846870" cy="124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Učitelji: upitnik za učitelje i nominacijski upitnik</a:t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17879" y="1537893"/>
              <a:ext cx="9269306" cy="131819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856488" y="1576502"/>
              <a:ext cx="7517381" cy="124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Roditelji/staratelji: procjena karakteristika i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       ponašanja djeteta </a:t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1635759" y="3075787"/>
              <a:ext cx="9269306" cy="131819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1674368" y="3114396"/>
              <a:ext cx="7517381" cy="124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Učenici: ispit znanja, sposobnosti i kreativnosti;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samoprocjena i nominacijski upitnik  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8412479" y="999630"/>
              <a:ext cx="856826" cy="85682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8605265" y="999630"/>
              <a:ext cx="471254" cy="644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9230359" y="2528736"/>
              <a:ext cx="856826" cy="85682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803"/>
              </a:srgbClr>
            </a:solidFill>
            <a:ln w="12700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9423145" y="2528736"/>
              <a:ext cx="471254" cy="644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>
            <a:off x="643467" y="1782981"/>
            <a:ext cx="10905066" cy="4393982"/>
            <a:chOff x="0" y="0"/>
            <a:chExt cx="10905066" cy="4393982"/>
          </a:xfrm>
        </p:grpSpPr>
        <p:sp>
          <p:nvSpPr>
            <p:cNvPr id="261" name="Google Shape;261;p10"/>
            <p:cNvSpPr/>
            <p:nvPr/>
          </p:nvSpPr>
          <p:spPr>
            <a:xfrm rot="5400000">
              <a:off x="5657852" y="-1292630"/>
              <a:ext cx="3515185" cy="697924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3925824" y="610995"/>
              <a:ext cx="6807645" cy="3171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ovom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testiranju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ne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koriste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klasični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zadatci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nego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zadatci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koji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ispituju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kreativnost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razumijevanje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rezoniranje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rješavanje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problema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Stoga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rezultati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ponekad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iznenade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same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nastavnike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roditelje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učenike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0" y="0"/>
              <a:ext cx="3925823" cy="439398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191643" y="191643"/>
              <a:ext cx="3542537" cy="4010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Zašto je važno sudjelovanje svih učenika?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449</Words>
  <Application>Microsoft Office PowerPoint</Application>
  <PresentationFormat>Široki zaslon</PresentationFormat>
  <Paragraphs>70</Paragraphs>
  <Slides>11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Arial</vt:lpstr>
      <vt:lpstr>FoundersGrotesk</vt:lpstr>
      <vt:lpstr>Office Theme</vt:lpstr>
      <vt:lpstr>Identifikacija darovitih učenika u STEM području </vt:lpstr>
      <vt:lpstr>Aktivnosti prije neposredne provedbe: </vt:lpstr>
      <vt:lpstr>,,Ne možeš očekivati drugačiji rezultat  ako stvari radiš uvijek na isti način” </vt:lpstr>
      <vt:lpstr> Zašto pružati podršku potencijalno darovitoj djeci i mladima?  </vt:lpstr>
      <vt:lpstr>PowerPointova prezentacija</vt:lpstr>
      <vt:lpstr>Ciljevi projekta</vt:lpstr>
      <vt:lpstr>Provedba testiranja</vt:lpstr>
      <vt:lpstr>Od čega se sastoji testiranje?</vt:lpstr>
      <vt:lpstr>PowerPointova prezentacija</vt:lpstr>
      <vt:lpstr>Ovakvi projekti korisni su svima uključenima…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,,Ne možeš očekivati drugačiji rezultat   ako stvari radiš uvijek na isti način”</dc:title>
  <dc:creator>Božo Majić</dc:creator>
  <cp:lastModifiedBy>Branka</cp:lastModifiedBy>
  <cp:revision>10</cp:revision>
  <dcterms:created xsi:type="dcterms:W3CDTF">2020-11-11T11:05:19Z</dcterms:created>
  <dcterms:modified xsi:type="dcterms:W3CDTF">2023-05-04T08:01:23Z</dcterms:modified>
</cp:coreProperties>
</file>